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10"/>
  </p:notesMasterIdLst>
  <p:handoutMasterIdLst>
    <p:handoutMasterId r:id="rId11"/>
  </p:handoutMasterIdLst>
  <p:sldIdLst>
    <p:sldId id="338" r:id="rId2"/>
    <p:sldId id="341" r:id="rId3"/>
    <p:sldId id="345" r:id="rId4"/>
    <p:sldId id="344" r:id="rId5"/>
    <p:sldId id="342" r:id="rId6"/>
    <p:sldId id="346" r:id="rId7"/>
    <p:sldId id="343" r:id="rId8"/>
    <p:sldId id="347" r:id="rId9"/>
  </p:sldIdLst>
  <p:sldSz cx="12190413" cy="6858000"/>
  <p:notesSz cx="6731000" cy="9867900"/>
  <p:defaultTextStyle>
    <a:defPPr>
      <a:defRPr lang="de-DE"/>
    </a:defPPr>
    <a:lvl1pPr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CE26A97A-68FC-471F-8043-0CBAAB0C4FC9}">
          <p14:sldIdLst>
            <p14:sldId id="338"/>
            <p14:sldId id="341"/>
            <p14:sldId id="345"/>
            <p14:sldId id="344"/>
            <p14:sldId id="342"/>
            <p14:sldId id="346"/>
            <p14:sldId id="343"/>
            <p14:sldId id="347"/>
          </p14:sldIdLst>
        </p14:section>
        <p14:section name="Beispielfolien" id="{4CCF9EBE-BDB8-45C9-AFA0-91F86AC828C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793">
          <p15:clr>
            <a:srgbClr val="A4A3A4"/>
          </p15:clr>
        </p15:guide>
        <p15:guide id="2" orient="horz" pos="255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pos="7377">
          <p15:clr>
            <a:srgbClr val="A4A3A4"/>
          </p15:clr>
        </p15:guide>
        <p15:guide id="5" pos="301">
          <p15:clr>
            <a:srgbClr val="A4A3A4"/>
          </p15:clr>
        </p15:guide>
        <p15:guide id="6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86">
          <p15:clr>
            <a:srgbClr val="A4A3A4"/>
          </p15:clr>
        </p15:guide>
        <p15:guide id="2" orient="horz" pos="5830">
          <p15:clr>
            <a:srgbClr val="A4A3A4"/>
          </p15:clr>
        </p15:guide>
        <p15:guide id="3" orient="horz" pos="2201">
          <p15:clr>
            <a:srgbClr val="A4A3A4"/>
          </p15:clr>
        </p15:guide>
        <p15:guide id="4" orient="horz" pos="2065">
          <p15:clr>
            <a:srgbClr val="A4A3A4"/>
          </p15:clr>
        </p15:guide>
        <p15:guide id="5" pos="306">
          <p15:clr>
            <a:srgbClr val="A4A3A4"/>
          </p15:clr>
        </p15:guide>
        <p15:guide id="6" pos="393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3E3"/>
    <a:srgbClr val="FEEFD6"/>
    <a:srgbClr val="B1C800"/>
    <a:srgbClr val="E2001A"/>
    <a:srgbClr val="1F82C0"/>
    <a:srgbClr val="F29400"/>
    <a:srgbClr val="FFFFFF"/>
    <a:srgbClr val="A8AFAF"/>
    <a:srgbClr val="000000"/>
    <a:srgbClr val="D4E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02" autoAdjust="0"/>
    <p:restoredTop sz="84306" autoAdjust="0"/>
  </p:normalViewPr>
  <p:slideViewPr>
    <p:cSldViewPr showGuides="1">
      <p:cViewPr varScale="1">
        <p:scale>
          <a:sx n="113" d="100"/>
          <a:sy n="113" d="100"/>
        </p:scale>
        <p:origin x="352" y="184"/>
      </p:cViewPr>
      <p:guideLst>
        <p:guide orient="horz" pos="3793"/>
        <p:guide orient="horz" pos="255"/>
        <p:guide orient="horz" pos="1117"/>
        <p:guide pos="7377"/>
        <p:guide pos="301"/>
        <p:guide pos="3839"/>
      </p:guideLst>
    </p:cSldViewPr>
  </p:slideViewPr>
  <p:outlineViewPr>
    <p:cViewPr>
      <p:scale>
        <a:sx n="33" d="100"/>
        <a:sy n="33" d="100"/>
      </p:scale>
      <p:origin x="0" y="3634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82" d="100"/>
          <a:sy n="82" d="100"/>
        </p:scale>
        <p:origin x="-1464" y="-72"/>
      </p:cViewPr>
      <p:guideLst>
        <p:guide orient="horz" pos="386"/>
        <p:guide orient="horz" pos="5830"/>
        <p:guide orient="horz" pos="2201"/>
        <p:guide orient="horz" pos="2065"/>
        <p:guide pos="306"/>
        <p:guide pos="393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3175" y="0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E56AE-624E-49E0-8ED0-94A91F974A6E}" type="datetimeFigureOut">
              <a:rPr lang="de-DE" smtClean="0"/>
              <a:t>22.04.22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2600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3175" y="9372600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C5AC0-20DA-4069-B102-9653FA907D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4779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85774" y="0"/>
            <a:ext cx="3599826" cy="493713"/>
          </a:xfrm>
          <a:prstGeom prst="rect">
            <a:avLst/>
          </a:prstGeom>
        </p:spPr>
        <p:txBody>
          <a:bodyPr vert="horz" lIns="0" tIns="90000" rIns="91440" bIns="45720" rtlCol="0"/>
          <a:lstStyle>
            <a:lvl1pPr algn="l">
              <a:defRPr sz="1200">
                <a:latin typeface="Frutiger LT Com 55 Roman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805700" y="0"/>
            <a:ext cx="1439525" cy="493713"/>
          </a:xfrm>
          <a:prstGeom prst="rect">
            <a:avLst/>
          </a:prstGeom>
        </p:spPr>
        <p:txBody>
          <a:bodyPr vert="horz" lIns="91440" tIns="90000" rIns="0" bIns="45720" rtlCol="0"/>
          <a:lstStyle>
            <a:lvl1pPr algn="r">
              <a:defRPr sz="1200">
                <a:latin typeface="Frutiger LT Com 55 Roman" pitchFamily="34" charset="0"/>
              </a:defRPr>
            </a:lvl1pPr>
          </a:lstStyle>
          <a:p>
            <a:fld id="{D64C5CA1-81F4-43E1-8D15-34184FE6F392}" type="datetimeFigureOut">
              <a:rPr lang="de-DE" smtClean="0"/>
              <a:pPr/>
              <a:t>22.04.22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5775" y="612775"/>
            <a:ext cx="4737101" cy="26654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85774" y="3494088"/>
            <a:ext cx="5759451" cy="576046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485774" y="9372600"/>
            <a:ext cx="3599826" cy="493713"/>
          </a:xfrm>
          <a:prstGeom prst="rect">
            <a:avLst/>
          </a:prstGeom>
        </p:spPr>
        <p:txBody>
          <a:bodyPr vert="horz" lIns="0" tIns="45720" rIns="91440" bIns="180000" rtlCol="0" anchor="b"/>
          <a:lstStyle>
            <a:lvl1pPr algn="l">
              <a:defRPr sz="1200">
                <a:latin typeface="Frutiger LT Com 55 Roman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805699" y="9372600"/>
            <a:ext cx="1439525" cy="493713"/>
          </a:xfrm>
          <a:prstGeom prst="rect">
            <a:avLst/>
          </a:prstGeom>
        </p:spPr>
        <p:txBody>
          <a:bodyPr vert="horz" lIns="91440" tIns="45720" rIns="0" bIns="180000" rtlCol="0" anchor="b"/>
          <a:lstStyle>
            <a:lvl1pPr algn="r">
              <a:defRPr sz="1200">
                <a:latin typeface="Frutiger LT Com 55 Roman" pitchFamily="34" charset="0"/>
              </a:defRPr>
            </a:lvl1pPr>
          </a:lstStyle>
          <a:p>
            <a:fld id="{6F118F77-BF2E-4843-AA6C-ED9ACCB38B4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435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Clr>
        <a:srgbClr val="179C7D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1pPr>
    <a:lvl2pPr marL="360363" indent="-184150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2pPr>
    <a:lvl3pPr marL="536575" indent="-176213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3pPr>
    <a:lvl4pPr marL="715963" indent="-174625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4pPr>
    <a:lvl5pPr marL="896938" indent="-180975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7"/>
          <p:cNvSpPr>
            <a:spLocks noChangeShapeType="1"/>
          </p:cNvSpPr>
          <p:nvPr userDrawn="1"/>
        </p:nvSpPr>
        <p:spPr bwMode="auto">
          <a:xfrm flipV="1">
            <a:off x="625619" y="6165380"/>
            <a:ext cx="10942575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7839" y="476823"/>
            <a:ext cx="11233150" cy="1008140"/>
          </a:xfrm>
          <a:noFill/>
        </p:spPr>
        <p:txBody>
          <a:bodyPr/>
          <a:lstStyle>
            <a:lvl1pPr marL="0" indent="0">
              <a:defRPr sz="3200" cap="all" baseline="0"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7838" y="1773238"/>
            <a:ext cx="11233149" cy="6476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de-DE" noProof="0" dirty="0"/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9359235" y="6237390"/>
            <a:ext cx="2496022" cy="540000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alpha val="0"/>
              </a:schemeClr>
            </a:solidFill>
            <a:round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 flipV="1">
            <a:off x="477838" y="404813"/>
            <a:ext cx="11233150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3" name="Line 13"/>
          <p:cNvSpPr>
            <a:spLocks noChangeShapeType="1"/>
          </p:cNvSpPr>
          <p:nvPr userDrawn="1"/>
        </p:nvSpPr>
        <p:spPr bwMode="auto">
          <a:xfrm>
            <a:off x="477839" y="2492870"/>
            <a:ext cx="1123315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4" name="Rechteck 13" descr="valid_FHG_layout_1"/>
          <p:cNvSpPr/>
          <p:nvPr userDrawn="1"/>
        </p:nvSpPr>
        <p:spPr bwMode="auto">
          <a:xfrm>
            <a:off x="6383246" y="6957490"/>
            <a:ext cx="5807167" cy="396055"/>
          </a:xfrm>
          <a:prstGeom prst="rect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r>
              <a:rPr lang="de-DE" sz="900" dirty="0">
                <a:solidFill>
                  <a:schemeClr val="tx2"/>
                </a:solidFill>
              </a:rPr>
              <a:t>Diesen Kasten nicht löschen (ist für die Funktion der Folie wichtig)</a:t>
            </a:r>
          </a:p>
        </p:txBody>
      </p:sp>
      <p:pic>
        <p:nvPicPr>
          <p:cNvPr id="3" name="Grafik 2" descr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08" y="3429000"/>
            <a:ext cx="4320600" cy="1182989"/>
          </a:xfrm>
          <a:prstGeom prst="rect">
            <a:avLst/>
          </a:prstGeom>
        </p:spPr>
      </p:pic>
      <p:sp>
        <p:nvSpPr>
          <p:cNvPr id="15" name="Line 7"/>
          <p:cNvSpPr>
            <a:spLocks noChangeShapeType="1"/>
          </p:cNvSpPr>
          <p:nvPr userDrawn="1"/>
        </p:nvSpPr>
        <p:spPr bwMode="auto">
          <a:xfrm flipV="1">
            <a:off x="477838" y="6165380"/>
            <a:ext cx="11233150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8" name="Text Box 8"/>
          <p:cNvSpPr txBox="1">
            <a:spLocks noChangeArrowheads="1"/>
          </p:cNvSpPr>
          <p:nvPr userDrawn="1"/>
        </p:nvSpPr>
        <p:spPr bwMode="auto">
          <a:xfrm>
            <a:off x="477838" y="6433199"/>
            <a:ext cx="139022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dirty="0">
                <a:solidFill>
                  <a:schemeClr val="bg2"/>
                </a:solidFill>
              </a:rPr>
              <a:t>© Fraunhofer ISE</a:t>
            </a:r>
            <a:endParaRPr lang="de-DE" sz="800" b="1" dirty="0">
              <a:solidFill>
                <a:schemeClr val="bg2"/>
              </a:solidFill>
              <a:latin typeface="Frutiger LT Com 45 Light"/>
            </a:endParaRPr>
          </a:p>
        </p:txBody>
      </p:sp>
      <p:sp>
        <p:nvSpPr>
          <p:cNvPr id="16" name="SchutzklasseISE"/>
          <p:cNvSpPr txBox="1">
            <a:spLocks noChangeArrowheads="1"/>
          </p:cNvSpPr>
          <p:nvPr userDrawn="1"/>
        </p:nvSpPr>
        <p:spPr bwMode="auto">
          <a:xfrm>
            <a:off x="477838" y="6557687"/>
            <a:ext cx="36000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b="1" dirty="0">
                <a:solidFill>
                  <a:schemeClr val="bg2"/>
                </a:solidFill>
                <a:latin typeface="Frutiger LT Com 45 Light"/>
              </a:rPr>
              <a:t>FHG-SK: ISE-INTERNAL</a:t>
            </a:r>
          </a:p>
        </p:txBody>
      </p:sp>
      <p:sp>
        <p:nvSpPr>
          <p:cNvPr id="17" name="ConfidentialISE" hidden="1"/>
          <p:cNvSpPr txBox="1"/>
          <p:nvPr userDrawn="1"/>
        </p:nvSpPr>
        <p:spPr>
          <a:xfrm>
            <a:off x="1342938" y="6176336"/>
            <a:ext cx="1262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Clr>
                <a:schemeClr val="tx2"/>
              </a:buClr>
              <a:buFontTx/>
              <a:buNone/>
            </a:pPr>
            <a:r>
              <a:rPr lang="en-US" sz="1200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7301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7"/>
          <p:cNvSpPr>
            <a:spLocks noChangeShapeType="1"/>
          </p:cNvSpPr>
          <p:nvPr userDrawn="1"/>
        </p:nvSpPr>
        <p:spPr bwMode="auto">
          <a:xfrm flipV="1">
            <a:off x="625619" y="6165380"/>
            <a:ext cx="10942575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7839" y="476823"/>
            <a:ext cx="11233150" cy="1008140"/>
          </a:xfrm>
          <a:noFill/>
        </p:spPr>
        <p:txBody>
          <a:bodyPr/>
          <a:lstStyle>
            <a:lvl1pPr marL="0" indent="0">
              <a:defRPr sz="3200" cap="all" baseline="0"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7838" y="1773238"/>
            <a:ext cx="11233149" cy="6476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de-DE" noProof="0" dirty="0"/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 flipV="1">
            <a:off x="477838" y="404813"/>
            <a:ext cx="11233150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3" name="Line 13"/>
          <p:cNvSpPr>
            <a:spLocks noChangeShapeType="1"/>
          </p:cNvSpPr>
          <p:nvPr userDrawn="1"/>
        </p:nvSpPr>
        <p:spPr bwMode="auto">
          <a:xfrm>
            <a:off x="477839" y="2492870"/>
            <a:ext cx="1123315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6383246" y="2708920"/>
            <a:ext cx="5327742" cy="3312468"/>
          </a:xfrm>
        </p:spPr>
        <p:txBody>
          <a:bodyPr/>
          <a:lstStyle>
            <a:lvl1pPr marL="0" indent="0">
              <a:buNone/>
              <a:defRPr/>
            </a:lvl1pPr>
            <a:lvl2pPr marL="360000" indent="0">
              <a:buNone/>
              <a:defRPr/>
            </a:lvl2pPr>
            <a:lvl3pPr marL="720000" indent="0">
              <a:buNone/>
              <a:defRPr/>
            </a:lvl3pPr>
            <a:lvl4pPr marL="1080000" indent="0">
              <a:buNone/>
              <a:defRPr/>
            </a:lvl4pPr>
            <a:lvl5pPr marL="1440000" indent="0">
              <a:buNone/>
              <a:defRPr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4" name="Grafik 13" descr="Logo_ausgetauscht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351" y="6300000"/>
            <a:ext cx="1417637" cy="388152"/>
          </a:xfrm>
          <a:prstGeom prst="rect">
            <a:avLst/>
          </a:prstGeom>
        </p:spPr>
      </p:pic>
      <p:sp>
        <p:nvSpPr>
          <p:cNvPr id="16" name="Line 7"/>
          <p:cNvSpPr>
            <a:spLocks noChangeShapeType="1"/>
          </p:cNvSpPr>
          <p:nvPr userDrawn="1"/>
        </p:nvSpPr>
        <p:spPr bwMode="auto">
          <a:xfrm flipV="1">
            <a:off x="477838" y="6165380"/>
            <a:ext cx="11233150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grpSp>
        <p:nvGrpSpPr>
          <p:cNvPr id="4" name="Gruppieren 3"/>
          <p:cNvGrpSpPr/>
          <p:nvPr userDrawn="1"/>
        </p:nvGrpSpPr>
        <p:grpSpPr>
          <a:xfrm>
            <a:off x="477838" y="2701290"/>
            <a:ext cx="5465076" cy="3366592"/>
            <a:chOff x="477838" y="2701290"/>
            <a:chExt cx="5465076" cy="3366592"/>
          </a:xfrm>
        </p:grpSpPr>
        <p:pic>
          <p:nvPicPr>
            <p:cNvPr id="18" name="Grafik 17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" t="18452" b="1328"/>
            <a:stretch/>
          </p:blipFill>
          <p:spPr>
            <a:xfrm>
              <a:off x="477838" y="2701290"/>
              <a:ext cx="5387706" cy="3320098"/>
            </a:xfrm>
            <a:prstGeom prst="rect">
              <a:avLst/>
            </a:prstGeom>
          </p:spPr>
        </p:pic>
        <p:sp>
          <p:nvSpPr>
            <p:cNvPr id="2" name="Rechteck 1"/>
            <p:cNvSpPr/>
            <p:nvPr userDrawn="1"/>
          </p:nvSpPr>
          <p:spPr>
            <a:xfrm>
              <a:off x="4065477" y="5852438"/>
              <a:ext cx="187743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de-DE" sz="800" dirty="0"/>
                <a:t>©Fraunhofer ISE/Foto: Guido Kirsch</a:t>
              </a:r>
              <a:endParaRPr lang="en-US" sz="800" dirty="0"/>
            </a:p>
          </p:txBody>
        </p:sp>
      </p:grpSp>
      <p:sp>
        <p:nvSpPr>
          <p:cNvPr id="19" name="Text Box 8"/>
          <p:cNvSpPr txBox="1">
            <a:spLocks noChangeArrowheads="1"/>
          </p:cNvSpPr>
          <p:nvPr userDrawn="1"/>
        </p:nvSpPr>
        <p:spPr bwMode="auto">
          <a:xfrm>
            <a:off x="477838" y="6433199"/>
            <a:ext cx="139022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dirty="0">
                <a:solidFill>
                  <a:schemeClr val="bg2"/>
                </a:solidFill>
              </a:rPr>
              <a:t>© Fraunhofer ISE</a:t>
            </a:r>
            <a:endParaRPr lang="de-DE" sz="800" b="1" dirty="0">
              <a:solidFill>
                <a:schemeClr val="bg2"/>
              </a:solidFill>
              <a:latin typeface="Frutiger LT Com 45 Light"/>
            </a:endParaRPr>
          </a:p>
        </p:txBody>
      </p:sp>
      <p:sp>
        <p:nvSpPr>
          <p:cNvPr id="17" name="SchutzklasseISE"/>
          <p:cNvSpPr txBox="1">
            <a:spLocks noChangeArrowheads="1"/>
          </p:cNvSpPr>
          <p:nvPr userDrawn="1"/>
        </p:nvSpPr>
        <p:spPr bwMode="auto">
          <a:xfrm>
            <a:off x="477838" y="6557687"/>
            <a:ext cx="36000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b="1" dirty="0">
                <a:solidFill>
                  <a:schemeClr val="bg2"/>
                </a:solidFill>
                <a:latin typeface="Frutiger LT Com 45 Light"/>
              </a:rPr>
              <a:t>FHG-SK: ISE-INTERNAL</a:t>
            </a:r>
          </a:p>
        </p:txBody>
      </p:sp>
      <p:sp>
        <p:nvSpPr>
          <p:cNvPr id="20" name="ConfidentialISE" hidden="1"/>
          <p:cNvSpPr txBox="1"/>
          <p:nvPr userDrawn="1"/>
        </p:nvSpPr>
        <p:spPr>
          <a:xfrm>
            <a:off x="1342938" y="6176336"/>
            <a:ext cx="1262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Clr>
                <a:schemeClr val="tx2"/>
              </a:buClr>
              <a:buFontTx/>
              <a:buNone/>
            </a:pPr>
            <a:r>
              <a:rPr lang="en-US" sz="1200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63452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7839" y="476823"/>
            <a:ext cx="11232000" cy="1007908"/>
          </a:xfrm>
        </p:spPr>
        <p:txBody>
          <a:bodyPr/>
          <a:lstStyle>
            <a:lvl1pPr marL="0" indent="0">
              <a:defRPr sz="3200" cap="all" baseline="0"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77837" y="1773238"/>
            <a:ext cx="11232000" cy="4248150"/>
          </a:xfrm>
        </p:spPr>
        <p:txBody>
          <a:bodyPr/>
          <a:lstStyle>
            <a:lvl1pPr marL="360000" indent="-360000">
              <a:buFont typeface="Wingdings" pitchFamily="2" charset="2"/>
              <a:buChar char="n"/>
              <a:defRPr/>
            </a:lvl1pPr>
            <a:lvl2pPr marL="720000" indent="-360000">
              <a:buFont typeface="Wingdings" pitchFamily="2" charset="2"/>
              <a:buChar char="n"/>
              <a:defRPr/>
            </a:lvl2pPr>
            <a:lvl3pPr marL="1080000">
              <a:defRPr/>
            </a:lvl3pPr>
            <a:lvl4pPr marL="1440000">
              <a:defRPr/>
            </a:lvl4pPr>
            <a:lvl5pPr marL="1800000" indent="-360000"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Line 12"/>
          <p:cNvSpPr>
            <a:spLocks noChangeShapeType="1"/>
          </p:cNvSpPr>
          <p:nvPr userDrawn="1"/>
        </p:nvSpPr>
        <p:spPr bwMode="auto">
          <a:xfrm flipV="1">
            <a:off x="477838" y="404813"/>
            <a:ext cx="11233150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9" name="Line 13"/>
          <p:cNvSpPr>
            <a:spLocks noChangeShapeType="1"/>
          </p:cNvSpPr>
          <p:nvPr userDrawn="1"/>
        </p:nvSpPr>
        <p:spPr bwMode="auto">
          <a:xfrm>
            <a:off x="477839" y="1558800"/>
            <a:ext cx="1123315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663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1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369332"/>
          </a:xfrm>
        </p:spPr>
        <p:txBody>
          <a:bodyPr wrap="square">
            <a:spAutoFit/>
          </a:bodyPr>
          <a:lstStyle>
            <a:lvl1pPr marL="0" indent="0" defTabSz="504000"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7838" y="1773238"/>
            <a:ext cx="11233149" cy="424815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030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369332"/>
          </a:xfrm>
        </p:spPr>
        <p:txBody>
          <a:bodyPr wrap="square">
            <a:spAutoFit/>
          </a:bodyPr>
          <a:lstStyle>
            <a:lvl1pPr marL="0" indent="0" defTabSz="504000"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7839" y="1773238"/>
            <a:ext cx="5329336" cy="424815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0"/>
          </p:nvPr>
        </p:nvSpPr>
        <p:spPr>
          <a:xfrm>
            <a:off x="6382494" y="1773138"/>
            <a:ext cx="5329336" cy="424815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1841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7838" y="334800"/>
            <a:ext cx="11245849" cy="12255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7839" y="1774800"/>
            <a:ext cx="11233150" cy="4248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477838" y="6165380"/>
            <a:ext cx="11233150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0" y="6993540"/>
            <a:ext cx="5832150" cy="324000"/>
            <a:chOff x="0" y="7101510"/>
            <a:chExt cx="5832150" cy="324000"/>
          </a:xfrm>
        </p:grpSpPr>
        <p:sp>
          <p:nvSpPr>
            <p:cNvPr id="19" name="Rechteck 18"/>
            <p:cNvSpPr/>
            <p:nvPr userDrawn="1"/>
          </p:nvSpPr>
          <p:spPr>
            <a:xfrm>
              <a:off x="0" y="7101510"/>
              <a:ext cx="180000" cy="324000"/>
            </a:xfrm>
            <a:prstGeom prst="rect">
              <a:avLst/>
            </a:prstGeom>
            <a:solidFill>
              <a:schemeClr val="tx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R 23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G 156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B 125</a:t>
              </a:r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942025" y="7101510"/>
              <a:ext cx="180000" cy="324000"/>
            </a:xfrm>
            <a:prstGeom prst="rect">
              <a:avLst/>
            </a:prstGeom>
            <a:solidFill>
              <a:srgbClr val="F294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R 242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G 148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B 0</a:t>
              </a:r>
            </a:p>
          </p:txBody>
        </p:sp>
        <p:sp>
          <p:nvSpPr>
            <p:cNvPr id="21" name="Rechteck 20"/>
            <p:cNvSpPr/>
            <p:nvPr userDrawn="1"/>
          </p:nvSpPr>
          <p:spPr>
            <a:xfrm>
              <a:off x="1884050" y="7101510"/>
              <a:ext cx="180000" cy="324000"/>
            </a:xfrm>
            <a:prstGeom prst="rect">
              <a:avLst/>
            </a:prstGeom>
            <a:solidFill>
              <a:srgbClr val="1F82C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R 31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G 130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B 192</a:t>
              </a:r>
            </a:p>
          </p:txBody>
        </p:sp>
        <p:sp>
          <p:nvSpPr>
            <p:cNvPr id="22" name="Rechteck 21"/>
            <p:cNvSpPr/>
            <p:nvPr userDrawn="1"/>
          </p:nvSpPr>
          <p:spPr>
            <a:xfrm>
              <a:off x="2826075" y="7101510"/>
              <a:ext cx="180000" cy="324000"/>
            </a:xfrm>
            <a:prstGeom prst="rect">
              <a:avLst/>
            </a:prstGeom>
            <a:solidFill>
              <a:srgbClr val="E2001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R 226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G 0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B 26</a:t>
              </a:r>
            </a:p>
          </p:txBody>
        </p:sp>
        <p:sp>
          <p:nvSpPr>
            <p:cNvPr id="23" name="Rechteck 22"/>
            <p:cNvSpPr/>
            <p:nvPr userDrawn="1"/>
          </p:nvSpPr>
          <p:spPr>
            <a:xfrm>
              <a:off x="3768100" y="7101510"/>
              <a:ext cx="180000" cy="324000"/>
            </a:xfrm>
            <a:prstGeom prst="rect">
              <a:avLst/>
            </a:prstGeom>
            <a:solidFill>
              <a:srgbClr val="B1C8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R 177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G 200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B 0</a:t>
              </a:r>
            </a:p>
          </p:txBody>
        </p:sp>
        <p:sp>
          <p:nvSpPr>
            <p:cNvPr id="24" name="Rechteck 23"/>
            <p:cNvSpPr/>
            <p:nvPr userDrawn="1"/>
          </p:nvSpPr>
          <p:spPr>
            <a:xfrm>
              <a:off x="4710125" y="7101510"/>
              <a:ext cx="180000" cy="324000"/>
            </a:xfrm>
            <a:prstGeom prst="rect">
              <a:avLst/>
            </a:prstGeom>
            <a:solidFill>
              <a:srgbClr val="FEEFD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R 254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G 239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B 214</a:t>
              </a:r>
            </a:p>
          </p:txBody>
        </p:sp>
        <p:sp>
          <p:nvSpPr>
            <p:cNvPr id="25" name="Rechteck 24"/>
            <p:cNvSpPr/>
            <p:nvPr userDrawn="1"/>
          </p:nvSpPr>
          <p:spPr>
            <a:xfrm>
              <a:off x="5652150" y="7101510"/>
              <a:ext cx="180000" cy="324000"/>
            </a:xfrm>
            <a:prstGeom prst="rect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R 225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G 227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>
                  <a:solidFill>
                    <a:schemeClr val="tx1"/>
                  </a:solidFill>
                </a:rPr>
                <a:t>B 227</a:t>
              </a:r>
            </a:p>
          </p:txBody>
        </p:sp>
      </p:grpSp>
      <p:pic>
        <p:nvPicPr>
          <p:cNvPr id="3" name="Grafik 2" descr="Logo_ausgetausch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351" y="6300000"/>
            <a:ext cx="1417637" cy="388152"/>
          </a:xfrm>
          <a:prstGeom prst="rect">
            <a:avLst/>
          </a:prstGeom>
        </p:spPr>
      </p:pic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477838" y="6433199"/>
            <a:ext cx="139022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dirty="0">
                <a:solidFill>
                  <a:schemeClr val="bg2"/>
                </a:solidFill>
              </a:rPr>
              <a:t>© Fraunhofer ISE</a:t>
            </a:r>
            <a:endParaRPr lang="de-DE" sz="800" b="1" dirty="0">
              <a:solidFill>
                <a:schemeClr val="bg2"/>
              </a:solidFill>
              <a:latin typeface="Frutiger LT Com 45 Light"/>
            </a:endParaRPr>
          </a:p>
        </p:txBody>
      </p:sp>
      <p:sp>
        <p:nvSpPr>
          <p:cNvPr id="5" name="SeitenzahlPPT"/>
          <p:cNvSpPr txBox="1"/>
          <p:nvPr/>
        </p:nvSpPr>
        <p:spPr>
          <a:xfrm>
            <a:off x="388800" y="6176337"/>
            <a:ext cx="4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99084B6-FA3C-4EF1-90D3-2B9C4D2AA201}" type="slidenum">
              <a:rPr lang="en-US" sz="1200" smtClean="0"/>
              <a:t>‹Nr.›</a:t>
            </a:fld>
            <a:endParaRPr lang="en-US" sz="1200" dirty="0"/>
          </a:p>
        </p:txBody>
      </p:sp>
      <p:sp>
        <p:nvSpPr>
          <p:cNvPr id="17" name="SchutzklasseISE"/>
          <p:cNvSpPr txBox="1">
            <a:spLocks noChangeArrowheads="1"/>
          </p:cNvSpPr>
          <p:nvPr/>
        </p:nvSpPr>
        <p:spPr bwMode="auto">
          <a:xfrm>
            <a:off x="477838" y="6557687"/>
            <a:ext cx="36000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b="1" dirty="0">
                <a:solidFill>
                  <a:schemeClr val="bg2"/>
                </a:solidFill>
                <a:latin typeface="Frutiger LT Com 45 Light"/>
              </a:rPr>
              <a:t>FHG-SK: ISE-INTERNAL</a:t>
            </a:r>
          </a:p>
        </p:txBody>
      </p:sp>
      <p:sp>
        <p:nvSpPr>
          <p:cNvPr id="16" name="ConfidentialISE" hidden="1"/>
          <p:cNvSpPr txBox="1"/>
          <p:nvPr/>
        </p:nvSpPr>
        <p:spPr>
          <a:xfrm>
            <a:off x="1342938" y="6176336"/>
            <a:ext cx="1262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Clr>
                <a:schemeClr val="tx2"/>
              </a:buClr>
              <a:buFontTx/>
              <a:buNone/>
            </a:pPr>
            <a:r>
              <a:rPr lang="en-US" sz="1200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73712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0" r:id="rId2"/>
    <p:sldLayoutId id="2147483679" r:id="rId3"/>
    <p:sldLayoutId id="2147483681" r:id="rId4"/>
    <p:sldLayoutId id="2147483674" r:id="rId5"/>
  </p:sldLayoutIdLst>
  <p:hf hdr="0" dt="0"/>
  <p:txStyles>
    <p:titleStyle>
      <a:lvl1pPr marL="0" indent="0" algn="l" defTabSz="5040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9pPr>
    </p:titleStyle>
    <p:bodyStyle>
      <a:lvl1pPr marL="36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tx2"/>
        </a:buClr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08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3pPr>
      <a:lvl4pPr marL="144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180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5pPr>
      <a:lvl6pPr marL="18875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3447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28019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2591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ena.org/publications/2017/Jun/Renewable-Energy-Benefits-Leveraging-Local-Capacity-for-Solar-PV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energy/data-analysis/energy-statistical-pocketbook_en#eu-energy-in-figures energy_statistical_countrydatasheets (1).xlsx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Draft for a 70 Million European Photovoltaic Building Program</a:t>
            </a:r>
            <a:br>
              <a:rPr lang="en-US" dirty="0"/>
            </a:b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Facts and Data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Ralf </a:t>
            </a:r>
            <a:r>
              <a:rPr lang="de-DE" dirty="0" err="1"/>
              <a:t>Preu</a:t>
            </a:r>
            <a:r>
              <a:rPr lang="de-DE" dirty="0"/>
              <a:t>, Lorenz Friedrich, Sebastian Nold, Jochen Rentsch, Thomas </a:t>
            </a:r>
            <a:r>
              <a:rPr lang="de-DE" dirty="0" err="1"/>
              <a:t>Schlegl</a:t>
            </a:r>
            <a:r>
              <a:rPr lang="de-DE" dirty="0"/>
              <a:t>, Andreas Bett</a:t>
            </a:r>
          </a:p>
          <a:p>
            <a:r>
              <a:rPr lang="de-DE" dirty="0"/>
              <a:t>www.ise.fraunhofer.de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040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Overview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Disclaimer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/>
              <a:t>Objective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Approach</a:t>
            </a:r>
          </a:p>
          <a:p>
            <a:r>
              <a:rPr lang="de-DE" dirty="0" err="1"/>
              <a:t>Renewable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Production</a:t>
            </a:r>
            <a:endParaRPr lang="de-DE" dirty="0"/>
          </a:p>
          <a:p>
            <a:r>
              <a:rPr lang="de-DE" dirty="0"/>
              <a:t>GHG </a:t>
            </a:r>
            <a:r>
              <a:rPr lang="de-DE" dirty="0" err="1"/>
              <a:t>Emissions</a:t>
            </a:r>
            <a:r>
              <a:rPr lang="de-DE" dirty="0"/>
              <a:t> – Impact on </a:t>
            </a:r>
            <a:r>
              <a:rPr lang="de-DE" dirty="0" err="1"/>
              <a:t>the</a:t>
            </a:r>
            <a:r>
              <a:rPr lang="de-DE" dirty="0"/>
              <a:t> EU </a:t>
            </a:r>
            <a:r>
              <a:rPr lang="de-DE" dirty="0" err="1"/>
              <a:t>Climate</a:t>
            </a:r>
            <a:r>
              <a:rPr lang="de-DE" dirty="0"/>
              <a:t> Goals</a:t>
            </a:r>
          </a:p>
          <a:p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Employment</a:t>
            </a:r>
            <a:r>
              <a:rPr lang="de-DE" dirty="0"/>
              <a:t> </a:t>
            </a:r>
            <a:r>
              <a:rPr lang="de-DE" dirty="0" err="1"/>
              <a:t>Effects</a:t>
            </a:r>
            <a:r>
              <a:rPr lang="de-DE" dirty="0"/>
              <a:t> – </a:t>
            </a:r>
            <a:r>
              <a:rPr lang="de-DE" dirty="0" err="1"/>
              <a:t>Installations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Manufacturing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Disclaimer: </a:t>
            </a:r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analysis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economical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environmental </a:t>
            </a:r>
            <a:r>
              <a:rPr lang="de-DE" dirty="0" err="1"/>
              <a:t>benefits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on a </a:t>
            </a:r>
            <a:r>
              <a:rPr lang="de-DE" dirty="0" err="1"/>
              <a:t>very</a:t>
            </a:r>
            <a:r>
              <a:rPr lang="de-DE" dirty="0"/>
              <a:t> simple </a:t>
            </a:r>
            <a:r>
              <a:rPr lang="de-DE" dirty="0" err="1"/>
              <a:t>model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presumes</a:t>
            </a:r>
            <a:r>
              <a:rPr lang="de-DE" dirty="0"/>
              <a:t> 70 </a:t>
            </a:r>
            <a:r>
              <a:rPr lang="de-DE" dirty="0" err="1"/>
              <a:t>Mio</a:t>
            </a:r>
            <a:r>
              <a:rPr lang="de-DE" dirty="0"/>
              <a:t> Buildings in </a:t>
            </a:r>
            <a:r>
              <a:rPr lang="de-DE" dirty="0" err="1"/>
              <a:t>the</a:t>
            </a:r>
            <a:r>
              <a:rPr lang="de-DE" dirty="0"/>
              <a:t> EU-27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implement</a:t>
            </a:r>
            <a:r>
              <a:rPr lang="de-DE" dirty="0"/>
              <a:t> </a:t>
            </a:r>
            <a:r>
              <a:rPr lang="de-DE" dirty="0" err="1"/>
              <a:t>photovoltaics</a:t>
            </a:r>
            <a:r>
              <a:rPr lang="de-DE" dirty="0"/>
              <a:t>, a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was </a:t>
            </a:r>
            <a:r>
              <a:rPr lang="de-DE" dirty="0" err="1"/>
              <a:t>postulated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not </a:t>
            </a:r>
            <a:r>
              <a:rPr lang="de-DE" dirty="0" err="1"/>
              <a:t>reconfirmed</a:t>
            </a:r>
            <a:r>
              <a:rPr lang="de-DE" dirty="0"/>
              <a:t>. A </a:t>
            </a:r>
            <a:r>
              <a:rPr lang="de-DE" dirty="0" err="1"/>
              <a:t>scientifically</a:t>
            </a:r>
            <a:r>
              <a:rPr lang="de-DE" dirty="0"/>
              <a:t> </a:t>
            </a:r>
            <a:r>
              <a:rPr lang="de-DE" dirty="0" err="1"/>
              <a:t>sound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publishable</a:t>
            </a:r>
            <a:r>
              <a:rPr lang="de-DE" dirty="0"/>
              <a:t> </a:t>
            </a:r>
            <a:r>
              <a:rPr lang="de-DE" dirty="0" err="1"/>
              <a:t>deduction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demand</a:t>
            </a:r>
            <a:r>
              <a:rPr lang="de-DE" dirty="0"/>
              <a:t> a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comprehensive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.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6471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1107996"/>
          </a:xfrm>
        </p:spPr>
        <p:txBody>
          <a:bodyPr/>
          <a:lstStyle/>
          <a:p>
            <a:r>
              <a:rPr lang="de-DE" dirty="0"/>
              <a:t>70 Million Buildings </a:t>
            </a:r>
            <a:r>
              <a:rPr lang="de-DE" dirty="0" err="1"/>
              <a:t>Program</a:t>
            </a:r>
            <a:br>
              <a:rPr lang="de-DE" dirty="0"/>
            </a:br>
            <a:r>
              <a:rPr lang="de-DE" dirty="0" err="1">
                <a:solidFill>
                  <a:schemeClr val="tx2"/>
                </a:solidFill>
              </a:rPr>
              <a:t>Objective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and</a:t>
            </a:r>
            <a:r>
              <a:rPr lang="de-DE" dirty="0">
                <a:solidFill>
                  <a:schemeClr val="tx2"/>
                </a:solidFill>
              </a:rPr>
              <a:t> Approach</a:t>
            </a:r>
            <a:br>
              <a:rPr lang="de-DE" dirty="0">
                <a:solidFill>
                  <a:schemeClr val="tx2"/>
                </a:solidFill>
              </a:rPr>
            </a:b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7838" y="1556792"/>
            <a:ext cx="11233149" cy="4248150"/>
          </a:xfrm>
        </p:spPr>
        <p:txBody>
          <a:bodyPr/>
          <a:lstStyle/>
          <a:p>
            <a:r>
              <a:rPr lang="en-US" dirty="0"/>
              <a:t>Objective: </a:t>
            </a:r>
          </a:p>
          <a:p>
            <a:pPr marL="360000" lvl="1" indent="0">
              <a:buNone/>
            </a:pPr>
            <a:r>
              <a:rPr lang="en-US" dirty="0"/>
              <a:t>The objective of this analysis is to get an idea of potential political statements which could be used to support a program which </a:t>
            </a:r>
            <a:r>
              <a:rPr lang="en-US" dirty="0" err="1"/>
              <a:t>incentifies</a:t>
            </a:r>
            <a:r>
              <a:rPr lang="en-US" dirty="0"/>
              <a:t> to equip 70 Mio. buildings in the EU-27 with photovoltaic systems. These number are not validated for external use yet and must be confirmed scientifically before publishing.</a:t>
            </a:r>
          </a:p>
          <a:p>
            <a:pPr marL="360000" lvl="1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Simplified Approach: </a:t>
            </a:r>
          </a:p>
          <a:p>
            <a:pPr marL="0" indent="0">
              <a:buNone/>
            </a:pPr>
            <a:r>
              <a:rPr lang="en-US" dirty="0"/>
              <a:t>	The approach is based on a postulated number of </a:t>
            </a:r>
            <a:r>
              <a:rPr lang="en-US" b="1" dirty="0"/>
              <a:t>70 Mio buildings </a:t>
            </a:r>
            <a:r>
              <a:rPr lang="en-US" dirty="0"/>
              <a:t>in the EU-27 with photovoltaic</a:t>
            </a:r>
            <a:br>
              <a:rPr lang="en-US" dirty="0"/>
            </a:br>
            <a:r>
              <a:rPr lang="en-US" dirty="0"/>
              <a:t>      buildings an average nominal system power of </a:t>
            </a:r>
            <a:r>
              <a:rPr lang="en-US" b="1" dirty="0"/>
              <a:t>15 </a:t>
            </a:r>
            <a:r>
              <a:rPr lang="en-US" b="1" dirty="0" err="1"/>
              <a:t>kWp</a:t>
            </a:r>
            <a:r>
              <a:rPr lang="en-US" dirty="0"/>
              <a:t>, an average specific yield of the EU-27 in</a:t>
            </a:r>
            <a:br>
              <a:rPr lang="en-US" dirty="0"/>
            </a:br>
            <a:r>
              <a:rPr lang="en-US" dirty="0"/>
              <a:t>      2018 of </a:t>
            </a:r>
            <a:r>
              <a:rPr lang="en-US" b="1" dirty="0"/>
              <a:t>1,13 kWh/</a:t>
            </a:r>
            <a:r>
              <a:rPr lang="en-US" b="1" dirty="0" err="1"/>
              <a:t>Wp</a:t>
            </a:r>
            <a:r>
              <a:rPr lang="en-US" dirty="0"/>
              <a:t>, an </a:t>
            </a:r>
            <a:r>
              <a:rPr lang="en-US" b="1" dirty="0"/>
              <a:t>invest incentive of 20% </a:t>
            </a:r>
            <a:r>
              <a:rPr lang="en-US" dirty="0"/>
              <a:t>and average </a:t>
            </a:r>
            <a:r>
              <a:rPr lang="en-US" b="1" dirty="0"/>
              <a:t>personnel cost of 50 k€/person</a:t>
            </a:r>
            <a:br>
              <a:rPr lang="en-US" b="1" dirty="0"/>
            </a:br>
            <a:r>
              <a:rPr lang="en-US" b="1" dirty="0"/>
              <a:t>     and year</a:t>
            </a:r>
            <a:r>
              <a:rPr lang="en-US" dirty="0"/>
              <a:t>. Green house gas mitigation values are calculated on a thorough approach based on the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err="1"/>
              <a:t>ecoinvent</a:t>
            </a:r>
            <a:r>
              <a:rPr lang="en-US" dirty="0"/>
              <a:t> database, which will be published soon. For the employment impact it is further assumed</a:t>
            </a:r>
            <a:br>
              <a:rPr lang="en-US" dirty="0"/>
            </a:br>
            <a:r>
              <a:rPr lang="en-US" dirty="0"/>
              <a:t>      that the whole added value is generated in the EU-27, the share of direct labor is estimated to 8%.</a:t>
            </a:r>
            <a:br>
              <a:rPr lang="en-US" dirty="0"/>
            </a:br>
            <a:r>
              <a:rPr lang="en-US" dirty="0"/>
              <a:t>      The share of added value of module technology for residential application is estimated at around </a:t>
            </a:r>
            <a:br>
              <a:rPr lang="en-US" dirty="0"/>
            </a:br>
            <a:r>
              <a:rPr lang="en-US" dirty="0"/>
              <a:t>      30%.</a:t>
            </a:r>
          </a:p>
        </p:txBody>
      </p:sp>
    </p:spTree>
    <p:extLst>
      <p:ext uri="{BB962C8B-B14F-4D97-AF65-F5344CB8AC3E}">
        <p14:creationId xmlns:p14="http://schemas.microsoft.com/office/powerpoint/2010/main" val="105914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70 Million PV systems to be installed in the period 2021-2030</a:t>
            </a:r>
          </a:p>
          <a:p>
            <a:r>
              <a:rPr lang="en-US" dirty="0"/>
              <a:t>Average PV power 15 </a:t>
            </a:r>
            <a:r>
              <a:rPr lang="en-US" dirty="0" err="1"/>
              <a:t>kWp</a:t>
            </a:r>
            <a:r>
              <a:rPr lang="en-US" dirty="0"/>
              <a:t>/system</a:t>
            </a:r>
          </a:p>
          <a:p>
            <a:r>
              <a:rPr lang="en-US" dirty="0"/>
              <a:t>Final installed PV power: 1.05 </a:t>
            </a:r>
            <a:r>
              <a:rPr lang="en-US" dirty="0" err="1"/>
              <a:t>TWp</a:t>
            </a:r>
            <a:endParaRPr lang="en-US" dirty="0"/>
          </a:p>
          <a:p>
            <a:r>
              <a:rPr lang="en-US" dirty="0"/>
              <a:t>Specific energy yield: 1.13 kWh/</a:t>
            </a:r>
            <a:r>
              <a:rPr lang="en-US" dirty="0" err="1"/>
              <a:t>Wp</a:t>
            </a:r>
            <a:endParaRPr lang="en-US" dirty="0"/>
          </a:p>
          <a:p>
            <a:r>
              <a:rPr lang="en-US" dirty="0"/>
              <a:t>Annually generated electricity at the end of program : 1,184 </a:t>
            </a:r>
            <a:r>
              <a:rPr lang="en-US" dirty="0" err="1"/>
              <a:t>TWh</a:t>
            </a:r>
            <a:r>
              <a:rPr lang="en-US" dirty="0"/>
              <a:t>/a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1477328"/>
          </a:xfrm>
        </p:spPr>
        <p:txBody>
          <a:bodyPr/>
          <a:lstStyle/>
          <a:p>
            <a:r>
              <a:rPr lang="de-DE" dirty="0"/>
              <a:t>70 Million Buildings </a:t>
            </a:r>
            <a:r>
              <a:rPr lang="de-DE" dirty="0" err="1"/>
              <a:t>Program</a:t>
            </a:r>
            <a:br>
              <a:rPr lang="de-DE" dirty="0"/>
            </a:br>
            <a:r>
              <a:rPr lang="de-DE" dirty="0" err="1">
                <a:solidFill>
                  <a:schemeClr val="tx2"/>
                </a:solidFill>
              </a:rPr>
              <a:t>Renewable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Energy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Production</a:t>
            </a:r>
            <a:br>
              <a:rPr lang="de-DE" dirty="0">
                <a:solidFill>
                  <a:schemeClr val="tx2"/>
                </a:solidFill>
              </a:rPr>
            </a:br>
            <a:br>
              <a:rPr lang="de-DE" dirty="0">
                <a:solidFill>
                  <a:schemeClr val="tx2"/>
                </a:solidFill>
              </a:rPr>
            </a:br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776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738664"/>
          </a:xfrm>
        </p:spPr>
        <p:txBody>
          <a:bodyPr/>
          <a:lstStyle/>
          <a:p>
            <a:r>
              <a:rPr lang="de-DE" dirty="0"/>
              <a:t>70 Million Buildings </a:t>
            </a:r>
            <a:r>
              <a:rPr lang="de-DE" dirty="0" err="1"/>
              <a:t>Program</a:t>
            </a:r>
            <a:br>
              <a:rPr lang="de-DE" dirty="0"/>
            </a:br>
            <a:r>
              <a:rPr lang="en-US" dirty="0">
                <a:solidFill>
                  <a:schemeClr val="tx2"/>
                </a:solidFill>
              </a:rPr>
              <a:t>GHG Emissions – Impact on the EU Climate Goals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77838" y="1773238"/>
            <a:ext cx="11233149" cy="4248150"/>
          </a:xfrm>
        </p:spPr>
        <p:txBody>
          <a:bodyPr/>
          <a:lstStyle/>
          <a:p>
            <a:r>
              <a:rPr lang="de-DE" dirty="0"/>
              <a:t>Today GHG-emission </a:t>
            </a:r>
            <a:r>
              <a:rPr lang="de-DE" dirty="0" err="1"/>
              <a:t>of</a:t>
            </a:r>
            <a:r>
              <a:rPr lang="de-DE" dirty="0"/>
              <a:t> EU-27 </a:t>
            </a:r>
            <a:r>
              <a:rPr lang="de-DE" dirty="0" err="1"/>
              <a:t>energy</a:t>
            </a:r>
            <a:r>
              <a:rPr lang="de-DE" dirty="0"/>
              <a:t> mix: 404 g CO</a:t>
            </a:r>
            <a:r>
              <a:rPr lang="de-DE" baseline="-25000" dirty="0"/>
              <a:t>2</a:t>
            </a:r>
            <a:r>
              <a:rPr lang="de-DE" dirty="0"/>
              <a:t>-eq/kWh</a:t>
            </a:r>
          </a:p>
          <a:p>
            <a:r>
              <a:rPr lang="de-DE" dirty="0"/>
              <a:t>GHG-emission PV: 28,1 g CO</a:t>
            </a:r>
            <a:r>
              <a:rPr lang="de-DE" baseline="-25000" dirty="0"/>
              <a:t>2</a:t>
            </a:r>
            <a:r>
              <a:rPr lang="de-DE" dirty="0"/>
              <a:t>-eq/kWh </a:t>
            </a:r>
            <a:br>
              <a:rPr lang="de-DE" dirty="0"/>
            </a:br>
            <a:r>
              <a:rPr lang="de-DE" dirty="0"/>
              <a:t>(30 a PV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lifetime</a:t>
            </a:r>
            <a:r>
              <a:rPr lang="de-DE" dirty="0"/>
              <a:t>, </a:t>
            </a:r>
            <a:r>
              <a:rPr lang="de-DE" dirty="0" err="1"/>
              <a:t>irradiation</a:t>
            </a:r>
            <a:r>
              <a:rPr lang="de-DE" dirty="0"/>
              <a:t>: 1173 kWh/m²a)</a:t>
            </a:r>
          </a:p>
          <a:p>
            <a:r>
              <a:rPr lang="de-DE" dirty="0" err="1"/>
              <a:t>Annually</a:t>
            </a:r>
            <a:r>
              <a:rPr lang="de-DE" dirty="0"/>
              <a:t> </a:t>
            </a:r>
            <a:r>
              <a:rPr lang="de-DE" dirty="0" err="1"/>
              <a:t>saved</a:t>
            </a:r>
            <a:r>
              <a:rPr lang="de-DE" dirty="0"/>
              <a:t> </a:t>
            </a:r>
            <a:r>
              <a:rPr lang="en-US" dirty="0"/>
              <a:t>GHG-potential by initiative at end of initiative: 445 Mt </a:t>
            </a:r>
            <a:r>
              <a:rPr lang="de-DE" dirty="0"/>
              <a:t>CO</a:t>
            </a:r>
            <a:r>
              <a:rPr lang="de-DE" baseline="-25000" dirty="0"/>
              <a:t>2</a:t>
            </a:r>
            <a:r>
              <a:rPr lang="de-DE" dirty="0"/>
              <a:t>-eq/a</a:t>
            </a:r>
          </a:p>
          <a:p>
            <a:pPr lvl="1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comparision</a:t>
            </a:r>
            <a:r>
              <a:rPr lang="de-DE" dirty="0"/>
              <a:t>: total GHG </a:t>
            </a:r>
            <a:r>
              <a:rPr lang="de-DE" dirty="0" err="1"/>
              <a:t>emissions</a:t>
            </a:r>
            <a:r>
              <a:rPr lang="de-DE" dirty="0"/>
              <a:t> in EU-27 in 2017: 3977,72 </a:t>
            </a:r>
            <a:r>
              <a:rPr lang="en-US" dirty="0"/>
              <a:t>Mt </a:t>
            </a:r>
            <a:r>
              <a:rPr lang="de-DE" dirty="0"/>
              <a:t>CO</a:t>
            </a:r>
            <a:r>
              <a:rPr lang="de-DE" baseline="-25000" dirty="0"/>
              <a:t>2</a:t>
            </a:r>
            <a:r>
              <a:rPr lang="de-DE" dirty="0"/>
              <a:t>-eq/a</a:t>
            </a:r>
          </a:p>
          <a:p>
            <a:pPr lvl="1"/>
            <a:r>
              <a:rPr lang="de-DE" dirty="0"/>
              <a:t>In 2030 </a:t>
            </a:r>
            <a:r>
              <a:rPr lang="de-DE" dirty="0" err="1"/>
              <a:t>savings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total GHG </a:t>
            </a: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compared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2017: </a:t>
            </a:r>
            <a:r>
              <a:rPr lang="de-DE" b="1" dirty="0"/>
              <a:t>11%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3014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Average price for PV related to building: 1000 €/</a:t>
            </a:r>
            <a:r>
              <a:rPr lang="en-US" dirty="0" err="1"/>
              <a:t>kWp</a:t>
            </a:r>
            <a:endParaRPr lang="en-US" dirty="0"/>
          </a:p>
          <a:p>
            <a:r>
              <a:rPr lang="en-US" dirty="0"/>
              <a:t>Total Investment for 70 Mio building program:	 1,045 </a:t>
            </a:r>
            <a:r>
              <a:rPr lang="en-US" dirty="0" err="1"/>
              <a:t>Mrd</a:t>
            </a:r>
            <a:r>
              <a:rPr lang="en-US" dirty="0"/>
              <a:t>€</a:t>
            </a:r>
          </a:p>
          <a:p>
            <a:r>
              <a:rPr lang="en-US" dirty="0"/>
              <a:t>Duration of investment program: 10 a; Invest related relative incentive: 20%</a:t>
            </a:r>
          </a:p>
          <a:p>
            <a:r>
              <a:rPr lang="en-US" dirty="0"/>
              <a:t>Average EU annual investment for 70 Mio building program:  20.9 </a:t>
            </a:r>
            <a:r>
              <a:rPr lang="en-US" dirty="0" err="1"/>
              <a:t>Mrd</a:t>
            </a:r>
            <a:r>
              <a:rPr lang="en-US" dirty="0"/>
              <a:t>€/a</a:t>
            </a:r>
          </a:p>
          <a:p>
            <a:r>
              <a:rPr lang="en-US" dirty="0"/>
              <a:t>Ratio of GDP EU-27:  0,16%</a:t>
            </a:r>
          </a:p>
          <a:p>
            <a:r>
              <a:rPr lang="en-US" dirty="0"/>
              <a:t>Total annual cost per capita:  46,87 €/person/a</a:t>
            </a:r>
          </a:p>
          <a:p>
            <a:r>
              <a:rPr lang="en-US" dirty="0"/>
              <a:t>Total employment program:  21 Mio. person-years</a:t>
            </a:r>
          </a:p>
          <a:p>
            <a:r>
              <a:rPr lang="en-US" dirty="0"/>
              <a:t>Average annual employment:  2.1 Mio. EU citizens</a:t>
            </a:r>
          </a:p>
          <a:p>
            <a:r>
              <a:rPr lang="en-US" dirty="0"/>
              <a:t>Added value share for PV module manufacturing:  30%</a:t>
            </a:r>
          </a:p>
          <a:p>
            <a:r>
              <a:rPr lang="en-US" dirty="0"/>
              <a:t>Direct labor in PV manufacturing: approx. 50,000 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738664"/>
          </a:xfrm>
        </p:spPr>
        <p:txBody>
          <a:bodyPr/>
          <a:lstStyle/>
          <a:p>
            <a:r>
              <a:rPr lang="de-DE" dirty="0"/>
              <a:t>70 Million Buildings </a:t>
            </a:r>
            <a:r>
              <a:rPr lang="de-DE" dirty="0" err="1"/>
              <a:t>Program</a:t>
            </a:r>
            <a:br>
              <a:rPr lang="de-DE" dirty="0"/>
            </a:br>
            <a:r>
              <a:rPr lang="en-US" dirty="0">
                <a:solidFill>
                  <a:schemeClr val="tx2"/>
                </a:solidFill>
              </a:rPr>
              <a:t>Economic and Employment Effects – Installations and Manufacturing</a:t>
            </a:r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716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References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Technical Potential</a:t>
            </a:r>
          </a:p>
          <a:p>
            <a:r>
              <a:rPr lang="en-US" dirty="0"/>
              <a:t>“Technical potential for photovoltaics on buildings in the EU-27”, </a:t>
            </a:r>
            <a:r>
              <a:rPr lang="de-DE" dirty="0"/>
              <a:t>P.R. </a:t>
            </a:r>
            <a:r>
              <a:rPr lang="de-DE" dirty="0" err="1"/>
              <a:t>Defaix</a:t>
            </a:r>
            <a:r>
              <a:rPr lang="de-DE" dirty="0"/>
              <a:t>, W.G.J.H.M. van </a:t>
            </a:r>
            <a:r>
              <a:rPr lang="de-DE" dirty="0" err="1"/>
              <a:t>Sark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E. </a:t>
            </a:r>
            <a:r>
              <a:rPr lang="de-DE" dirty="0" err="1"/>
              <a:t>Worrell</a:t>
            </a:r>
            <a:r>
              <a:rPr lang="de-DE" dirty="0"/>
              <a:t>, E. de Visser, Solar </a:t>
            </a:r>
            <a:r>
              <a:rPr lang="de-DE" dirty="0" err="1"/>
              <a:t>Energy</a:t>
            </a:r>
            <a:r>
              <a:rPr lang="de-DE" dirty="0"/>
              <a:t> 86 (2012) 2644–2653</a:t>
            </a:r>
          </a:p>
          <a:p>
            <a:pPr marL="0" indent="0">
              <a:buNone/>
            </a:pP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greenhouse</a:t>
            </a:r>
            <a:r>
              <a:rPr lang="de-DE" dirty="0"/>
              <a:t> </a:t>
            </a:r>
            <a:r>
              <a:rPr lang="de-DE" dirty="0" err="1"/>
              <a:t>effect</a:t>
            </a:r>
            <a:endParaRPr lang="de-DE" dirty="0"/>
          </a:p>
          <a:p>
            <a:r>
              <a:rPr lang="en-US" dirty="0"/>
              <a:t>https://ec.europa.eu/energy/data-analysis/energy-statistical-pocketbook_en#eu-energy-in-figures </a:t>
            </a:r>
            <a:r>
              <a:rPr lang="en-US" dirty="0" err="1"/>
              <a:t>energy_statistical_countrydatasheets</a:t>
            </a:r>
            <a:r>
              <a:rPr lang="en-US" dirty="0"/>
              <a:t> (1).xlsx</a:t>
            </a:r>
          </a:p>
          <a:p>
            <a:pPr marL="0" indent="0">
              <a:buNone/>
            </a:pPr>
            <a:r>
              <a:rPr lang="de-DE" dirty="0" err="1"/>
              <a:t>Socio-economic</a:t>
            </a:r>
            <a:r>
              <a:rPr lang="de-DE" dirty="0"/>
              <a:t> </a:t>
            </a:r>
            <a:r>
              <a:rPr lang="de-DE" dirty="0" err="1"/>
              <a:t>benefits</a:t>
            </a:r>
            <a:endParaRPr lang="de-DE" dirty="0"/>
          </a:p>
          <a:p>
            <a:r>
              <a:rPr lang="de-DE" dirty="0"/>
              <a:t>IRENA (2017), </a:t>
            </a:r>
            <a:r>
              <a:rPr lang="de-DE" dirty="0" err="1"/>
              <a:t>Renewable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benefits</a:t>
            </a:r>
            <a:r>
              <a:rPr lang="de-DE" dirty="0"/>
              <a:t>: </a:t>
            </a:r>
            <a:r>
              <a:rPr lang="de-DE" dirty="0" err="1"/>
              <a:t>Leveraging</a:t>
            </a:r>
            <a:r>
              <a:rPr lang="de-DE" dirty="0"/>
              <a:t>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capacity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solar PV, International </a:t>
            </a:r>
            <a:r>
              <a:rPr lang="de-DE" dirty="0" err="1"/>
              <a:t>Renewable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Agency, Abu Dhabi, </a:t>
            </a:r>
            <a:r>
              <a:rPr lang="de-DE" dirty="0">
                <a:hlinkClick r:id="rId2"/>
              </a:rPr>
              <a:t>https://www.irena.org/publications/2017/Jun/Renewable-Energy-Benefits-Leveraging-Local-Capacity-for-Solar-PV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3102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Annex: </a:t>
            </a:r>
            <a:r>
              <a:rPr lang="de-DE" dirty="0" err="1"/>
              <a:t>Calculation</a:t>
            </a:r>
            <a:endParaRPr lang="de-DE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942080"/>
              </p:ext>
            </p:extLst>
          </p:nvPr>
        </p:nvGraphicFramePr>
        <p:xfrm>
          <a:off x="838622" y="1196752"/>
          <a:ext cx="8640959" cy="4788323"/>
        </p:xfrm>
        <a:graphic>
          <a:graphicData uri="http://schemas.openxmlformats.org/drawingml/2006/table">
            <a:tbl>
              <a:tblPr/>
              <a:tblGrid>
                <a:gridCol w="1425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9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9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910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EU-27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</a:t>
                      </a:r>
                      <a:endParaRPr lang="de-DE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Value_2018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Source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Remark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buildings in EU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107.500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Ich habe nur eine Zahl von 215 Mio. Wohnungen in der EU gefunden. Weder eine belastbare Zahl für Gebäude in EU und noch nicht mal in D.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building in EU to be equipped with PV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6500"/>
                          </a:solidFill>
                          <a:effectLst/>
                          <a:latin typeface="Calibri"/>
                        </a:rPr>
                        <a:t>70.000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Bloss/Fridays for Future ?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Ratio of buildings to be equipped with PV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65%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PV systems in Europe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6500"/>
                          </a:solidFill>
                          <a:effectLst/>
                          <a:latin typeface="Calibri"/>
                        </a:rPr>
                        <a:t>3.400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Annahme: 1700000 Gebäude.Systeme in Deutschland machen ca. die Hälfte der installierten Leistung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 of PV Systems in Europe related to buildings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95%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1" i="0" u="none" strike="noStrike">
                          <a:solidFill>
                            <a:srgbClr val="3F3F3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PV Systems in Europe in buildings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3230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 of installed PV power related to buildings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50%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Installed PV Power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GW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102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https://ec.europa.eu/energy/data-analysis/energy-statistical-pocketbook_en#eu-energy-in-figures energy_statistical_countrydatasheets (1).xlsx</a:t>
                      </a:r>
                      <a:endParaRPr lang="en-US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PV power of PV buildings in EU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kW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14,9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grobe Schätzung, 1.700.000 PV-Systeme in D, 95% buildings, ca. 50% der gesamten Kapazität (d.h.50/2 GWp), d.h. 25 GWp mit 1,63 Mio. Gebäuden macht 15 kWp/Gebäude. Leider habe ich hierfür weder Daten für EU noch für D gefunden.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Capacity to be installed after program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GW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1045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944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Annual Electricity PV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TWh/a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3F3F3F"/>
                          </a:solidFill>
                          <a:effectLst/>
                          <a:latin typeface="Calibri"/>
                        </a:rPr>
                        <a:t>114,98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https://ec.europa.eu/energy/data-analysis/energy-statistical-pocketbook_en#eu-energy-in-figures energy_statistical_countrydatasheets (1).xlsx</a:t>
                      </a:r>
                      <a:endParaRPr lang="en-US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evtl. 2% Solar Thermal Electricity included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specific yield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kWh/Wp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1,13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Annual electricity PV after program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TWh/a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1.183,62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90973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GHG-emission EU-27 low voltage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g CO2-eq/kWh</a:t>
                      </a:r>
                    </a:p>
                  </a:txBody>
                  <a:tcPr marL="4250" marR="4250" marT="4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404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Teameintrag Lorenz Friedrich: Strom- Mix Niederspannung EU-27_2020: 404 g CO2-eq/kWh</a:t>
                      </a:r>
                      <a:b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Strom- Mix Mittelspannung EU-27_2020: 401 g CO2-eq/kWh</a:t>
                      </a:r>
                      <a:b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b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Vorgehen FYI: Mit Umberto Software aus den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Ecoinvent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Datensätzen "Market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electricity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" die "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market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electricity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" Datensätze aller Nicht EU Länder entfernt, Anteile der verbliebenen Länder neu skaliert auf den Output "1 kWh" und mit IPCC GWP 100 a das Treibhausgaspotential errechnet.</a:t>
                      </a:r>
                      <a:b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de-DE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5944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GHG-emission by PV produced in EU-27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g CO2-eq/kWh</a:t>
                      </a:r>
                    </a:p>
                  </a:txBody>
                  <a:tcPr marL="4250" marR="4250" marT="4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28,1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Teameintrag Lorenz Friedrich: EU 20% Wirkungsgrad 28,1  g CO2-eq/kWh</a:t>
                      </a:r>
                      <a:b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b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Vorgehen FYI: Mit Umberto Software aus den Ecoinvent Datensätzen "Market group for electricity" die "market for e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Annually saved GHG-potential by initative at end of period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Mt CO2-eq/a</a:t>
                      </a:r>
                    </a:p>
                  </a:txBody>
                  <a:tcPr marL="4250" marR="4250" marT="4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445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5944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GHG emissions in EU-27 in 2017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Mt CO2-eq/a</a:t>
                      </a:r>
                    </a:p>
                  </a:txBody>
                  <a:tcPr marL="4250" marR="4250" marT="4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5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3977,72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https://ec.europa.eu/energy/data-analysis/energy-statistical-pocketbook_en#eu-energy-in-figures energy_statistical_countrydatasheets (1).xlsx</a:t>
                      </a:r>
                      <a:endParaRPr lang="en-US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2017er Wert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Savings of 2017 emissions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11%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price for PV related to building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€/kWp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6500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Geschätzter Wert 70MBuilding-Team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Investment for 70MBuild program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Mrd€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        1.045,47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Duration of investment program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10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2021-2030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Invest related relative incentive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Annahme 70MBuilding-Team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EU annual investment for 70 Mbuild Program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Mrd€/a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              20,91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Ratio of GDP EU-27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0,16%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annual cost per capita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€/person/a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              46,87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personnel cost for person and year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€/person/a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estimated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employment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 person years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20.909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employment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 persons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2091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Added value share for PV module manufacturing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estimated (approximate status for residential in 2020)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employment PV module manufacturing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 persons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627,3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 of direct labor in total added value of manufacturing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geschätzt: VDMA-Studie Deutschland 18,4% (!), Polen mit ca. 1/3 der Kosten.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Direct Labor in PV manufacturing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 persons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              50,18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population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446098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https://ec.europa.eu/energy/data-analysis/energy-statistical-pocketbook_en#eu-energy-in-figures energy_statistical_countrydatasheets (1).xlsx</a:t>
                      </a:r>
                      <a:endParaRPr lang="en-US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54154"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Gross Domestic Product-market prices at current prices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Mrd€/a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13482,1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https://ec.europa.eu/energy/data-analysis/energy-statistical-pocketbook_en#eu-energy-in-figures </a:t>
                      </a:r>
                      <a:r>
                        <a:rPr lang="en-US" sz="500" b="0" i="0" u="sng" strike="noStrike" dirty="0" err="1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energy_statistical_countrydatasheets</a:t>
                      </a:r>
                      <a:r>
                        <a:rPr lang="en-US" sz="5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 (1).xlsx</a:t>
                      </a:r>
                      <a:endParaRPr lang="en-US" sz="5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393932"/>
      </p:ext>
    </p:extLst>
  </p:cSld>
  <p:clrMapOvr>
    <a:masterClrMapping/>
  </p:clrMapOvr>
</p:sld>
</file>

<file path=ppt/theme/theme1.xml><?xml version="1.0" encoding="utf-8"?>
<a:theme xmlns:a="http://schemas.openxmlformats.org/drawingml/2006/main" name="Fh-ISE Master FHG-SK intern D 16to9 2019_V2 (3)">
  <a:themeElements>
    <a:clrScheme name="Fraunhofer Master">
      <a:dk1>
        <a:srgbClr val="000000"/>
      </a:dk1>
      <a:lt1>
        <a:srgbClr val="FFFFFF"/>
      </a:lt1>
      <a:dk2>
        <a:srgbClr val="179C7D"/>
      </a:dk2>
      <a:lt2>
        <a:srgbClr val="A8AFAF"/>
      </a:lt2>
      <a:accent1>
        <a:srgbClr val="F29400"/>
      </a:accent1>
      <a:accent2>
        <a:srgbClr val="1F82C0"/>
      </a:accent2>
      <a:accent3>
        <a:srgbClr val="E2001A"/>
      </a:accent3>
      <a:accent4>
        <a:srgbClr val="B1C800"/>
      </a:accent4>
      <a:accent5>
        <a:srgbClr val="FEEFD6"/>
      </a:accent5>
      <a:accent6>
        <a:srgbClr val="E1E3E3"/>
      </a:accent6>
      <a:hlink>
        <a:srgbClr val="25BAE2"/>
      </a:hlink>
      <a:folHlink>
        <a:srgbClr val="B1C800"/>
      </a:folHlink>
    </a:clrScheme>
    <a:fontScheme name="Bullets">
      <a:majorFont>
        <a:latin typeface="Frutiger LT Com 45 Light"/>
        <a:ea typeface=""/>
        <a:cs typeface=""/>
      </a:majorFont>
      <a:minorFont>
        <a:latin typeface="Frutiger LT Com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solidFill>
            <a:schemeClr val="tx2"/>
          </a:solidFill>
          <a:round/>
          <a:headEnd type="arrow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noFill/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>
        <a:defPPr>
          <a:defRPr/>
        </a:defPPr>
      </a:lstStyle>
    </a:spDef>
    <a:lnDef>
      <a:spPr bwMode="auto">
        <a:noFill/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3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14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009475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8669"/>
        </a:accent6>
        <a:hlink>
          <a:srgbClr val="009475"/>
        </a:hlink>
        <a:folHlink>
          <a:srgbClr val="0094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15">
        <a:dk1>
          <a:srgbClr val="000000"/>
        </a:dk1>
        <a:lt1>
          <a:srgbClr val="FFFFFF"/>
        </a:lt1>
        <a:dk2>
          <a:srgbClr val="009475"/>
        </a:dk2>
        <a:lt2>
          <a:srgbClr val="A8AFAF"/>
        </a:lt2>
        <a:accent1>
          <a:srgbClr val="25BAE2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CD9EE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16">
        <a:dk1>
          <a:srgbClr val="000000"/>
        </a:dk1>
        <a:lt1>
          <a:srgbClr val="FFFFFF"/>
        </a:lt1>
        <a:dk2>
          <a:srgbClr val="009475"/>
        </a:dk2>
        <a:lt2>
          <a:srgbClr val="25BAE2"/>
        </a:lt2>
        <a:accent1>
          <a:srgbClr val="009475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Fraunhofer Farbpalette">
      <a:dk1>
        <a:srgbClr val="000000"/>
      </a:dk1>
      <a:lt1>
        <a:srgbClr val="FFFFFF"/>
      </a:lt1>
      <a:dk2>
        <a:srgbClr val="179C7D"/>
      </a:dk2>
      <a:lt2>
        <a:srgbClr val="A8AFAF"/>
      </a:lt2>
      <a:accent1>
        <a:srgbClr val="EB6A0A"/>
      </a:accent1>
      <a:accent2>
        <a:srgbClr val="006E92"/>
      </a:accent2>
      <a:accent3>
        <a:srgbClr val="25BAE2"/>
      </a:accent3>
      <a:accent4>
        <a:srgbClr val="B1C800"/>
      </a:accent4>
      <a:accent5>
        <a:srgbClr val="FEEFD6"/>
      </a:accent5>
      <a:accent6>
        <a:srgbClr val="E1E3E3"/>
      </a:accent6>
      <a:hlink>
        <a:srgbClr val="25BAE2"/>
      </a:hlink>
      <a:folHlink>
        <a:srgbClr val="B1C8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Fh-ISE Master FHG-SK intern D 16to9 2019_V2 (3)</Template>
  <TotalTime>0</TotalTime>
  <Words>1449</Words>
  <Application>Microsoft Macintosh PowerPoint</Application>
  <PresentationFormat>Benutzerdefiniert</PresentationFormat>
  <Paragraphs>180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Calibri</vt:lpstr>
      <vt:lpstr>Frutiger LT Com 45 Light</vt:lpstr>
      <vt:lpstr>Frutiger LT Com 55 Roman</vt:lpstr>
      <vt:lpstr>Segoe UI</vt:lpstr>
      <vt:lpstr>Wingdings</vt:lpstr>
      <vt:lpstr>Fh-ISE Master FHG-SK intern D 16to9 2019_V2 (3)</vt:lpstr>
      <vt:lpstr>Draft for a 70 Million European Photovoltaic Building Program </vt:lpstr>
      <vt:lpstr>Overview and Disclaimer</vt:lpstr>
      <vt:lpstr>70 Million Buildings Program Objective and Approach </vt:lpstr>
      <vt:lpstr>70 Million Buildings Program Renewable Energy Production  </vt:lpstr>
      <vt:lpstr>70 Million Buildings Program GHG Emissions – Impact on the EU Climate Goals</vt:lpstr>
      <vt:lpstr>70 Million Buildings Program Economic and Employment Effects – Installations and Manufacturing</vt:lpstr>
      <vt:lpstr>References</vt:lpstr>
      <vt:lpstr>Annex: Calculation</vt:lpstr>
    </vt:vector>
  </TitlesOfParts>
  <Company>Fraunhofer ISE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Schlegel, Ulrike</dc:creator>
  <cp:lastModifiedBy>Michael Bloss</cp:lastModifiedBy>
  <cp:revision>27</cp:revision>
  <cp:lastPrinted>2011-04-27T07:57:31Z</cp:lastPrinted>
  <dcterms:created xsi:type="dcterms:W3CDTF">2020-05-07T13:41:48Z</dcterms:created>
  <dcterms:modified xsi:type="dcterms:W3CDTF">2022-04-22T10:01:02Z</dcterms:modified>
</cp:coreProperties>
</file>